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8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7B3C3B9-BB2D-40BF-98A2-819FD8DF5D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93A67F-8303-4871-A997-6B18E20814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BCE0DD-F87F-4658-A6EF-91DB6F21F94D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098AE9A5-B1D9-4161-8816-980D61401E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84A7E00B-93D7-4AF2-A853-658217EC5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153A29-B72E-420D-94B9-04536CE6B1E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493700-BE10-4AD8-A1E4-527D1FE555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542089-54DC-47C1-B704-9BB831905F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647AE490-FEBA-42AA-B3F0-185CF48E22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EBA9EC28-74D9-41E1-941E-DC571A91B7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7EB28FED-48DA-4D3B-B22F-5C5A97A4B9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fld id="{04E4DFE9-230C-4C24-BE57-CD033F780324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97D7220-6BF0-4B5E-8B0E-6CC0DAF995E2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B71C22C-97CF-4898-8FB6-E3A297C1FD58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C46D70F-40FC-42EF-BDD7-9912E31519A3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0050522-9D01-462B-91BF-007DFA336ED0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9">
            <a:extLst>
              <a:ext uri="{FF2B5EF4-FFF2-40B4-BE49-F238E27FC236}">
                <a16:creationId xmlns:a16="http://schemas.microsoft.com/office/drawing/2014/main" id="{D23BEE3D-B384-4A76-822B-B1FEE6025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>
            <a:extLst>
              <a:ext uri="{FF2B5EF4-FFF2-40B4-BE49-F238E27FC236}">
                <a16:creationId xmlns:a16="http://schemas.microsoft.com/office/drawing/2014/main" id="{432F1858-CAA3-4BC8-B2CE-BA8DAFD34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>
            <a:extLst>
              <a:ext uri="{FF2B5EF4-FFF2-40B4-BE49-F238E27FC236}">
                <a16:creationId xmlns:a16="http://schemas.microsoft.com/office/drawing/2014/main" id="{A4617169-AAF4-42ED-BB69-4B75E61479D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nice 12">
            <a:extLst>
              <a:ext uri="{FF2B5EF4-FFF2-40B4-BE49-F238E27FC236}">
                <a16:creationId xmlns:a16="http://schemas.microsoft.com/office/drawing/2014/main" id="{D7AEA291-69D3-4B29-A46E-8C13FD4A9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3">
            <a:extLst>
              <a:ext uri="{FF2B5EF4-FFF2-40B4-BE49-F238E27FC236}">
                <a16:creationId xmlns:a16="http://schemas.microsoft.com/office/drawing/2014/main" id="{16C1647D-153E-4444-9932-03FD0112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nice 14">
            <a:extLst>
              <a:ext uri="{FF2B5EF4-FFF2-40B4-BE49-F238E27FC236}">
                <a16:creationId xmlns:a16="http://schemas.microsoft.com/office/drawing/2014/main" id="{168C3E7F-BC58-4E38-8AD0-752708C59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3DDB0604-03C9-49C7-B815-F2A712B3AE11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6CB13070-E813-40A1-B462-EF8D6BD39462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5F237A1A-A812-4153-BE15-F6388D86AE91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03B88343-7F61-436E-8B7B-0A5245267255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9252530D-33B1-424E-893D-08C086CE40C6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FBC0D051-E0C2-46EA-93FC-11CD13802E1E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22" name="Zástupný symbol pro datum 27">
            <a:extLst>
              <a:ext uri="{FF2B5EF4-FFF2-40B4-BE49-F238E27FC236}">
                <a16:creationId xmlns:a16="http://schemas.microsoft.com/office/drawing/2014/main" id="{B1065A18-7523-469A-833C-10B42B6DCA4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4979-6780-48E0-99D6-7022FA281985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23" name="Zástupný symbol pro zápatí 16">
            <a:extLst>
              <a:ext uri="{FF2B5EF4-FFF2-40B4-BE49-F238E27FC236}">
                <a16:creationId xmlns:a16="http://schemas.microsoft.com/office/drawing/2014/main" id="{7989321C-EA24-4AD1-915E-E0A829F5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>
            <a:extLst>
              <a:ext uri="{FF2B5EF4-FFF2-40B4-BE49-F238E27FC236}">
                <a16:creationId xmlns:a16="http://schemas.microsoft.com/office/drawing/2014/main" id="{72379D63-C135-4D50-82CD-5A04B80AB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25F4E6-900B-4504-870E-D42760FAF2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5777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>
            <a:extLst>
              <a:ext uri="{FF2B5EF4-FFF2-40B4-BE49-F238E27FC236}">
                <a16:creationId xmlns:a16="http://schemas.microsoft.com/office/drawing/2014/main" id="{18EE9537-511E-4C34-8E4F-C7270B8FC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DA72D-F91F-40E6-AC37-C18B097D3521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B4B45E7A-E589-4E3E-BA2D-8134E06E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>
            <a:extLst>
              <a:ext uri="{FF2B5EF4-FFF2-40B4-BE49-F238E27FC236}">
                <a16:creationId xmlns:a16="http://schemas.microsoft.com/office/drawing/2014/main" id="{A9A413CC-862B-4B80-9F49-294C52005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D0F9F-CAF2-439C-9EB1-70BFD74291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370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>
            <a:extLst>
              <a:ext uri="{FF2B5EF4-FFF2-40B4-BE49-F238E27FC236}">
                <a16:creationId xmlns:a16="http://schemas.microsoft.com/office/drawing/2014/main" id="{D4FA5569-45D0-4C84-B393-FE81DB0E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6848B-61CB-46F0-9080-2CF1C4A68857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15EF1658-66C6-40FC-95C3-AD39E3C8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>
            <a:extLst>
              <a:ext uri="{FF2B5EF4-FFF2-40B4-BE49-F238E27FC236}">
                <a16:creationId xmlns:a16="http://schemas.microsoft.com/office/drawing/2014/main" id="{9FF22375-390E-4369-AFA5-FA458017C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AB43-CFD7-4326-8B63-A8130FCD8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890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6">
            <a:extLst>
              <a:ext uri="{FF2B5EF4-FFF2-40B4-BE49-F238E27FC236}">
                <a16:creationId xmlns:a16="http://schemas.microsoft.com/office/drawing/2014/main" id="{E987D1DE-3CB7-49D7-8087-80AB25E68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DE4162-E5BD-4629-A919-FF5F2035DB7C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5" name="Zástupný symbol pro číslo snímku 8">
            <a:extLst>
              <a:ext uri="{FF2B5EF4-FFF2-40B4-BE49-F238E27FC236}">
                <a16:creationId xmlns:a16="http://schemas.microsoft.com/office/drawing/2014/main" id="{44C8538A-CAA7-4239-A464-921951713A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D5C48A-26C5-4E21-9006-4EAE167BEB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zápatí 9">
            <a:extLst>
              <a:ext uri="{FF2B5EF4-FFF2-40B4-BE49-F238E27FC236}">
                <a16:creationId xmlns:a16="http://schemas.microsoft.com/office/drawing/2014/main" id="{B417E8EB-E1BE-4E90-BAA0-26AF198FE22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45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3CCABE3-AD96-4698-B3C9-2BBD1A3CFBFE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06A26B6-F0E7-46C9-8E55-3E3E95D00BEC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380C020-1403-402C-99BD-8E1F7BB6C05E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19A72EC-0AFD-4658-A600-DA194BBF5D2A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nice 7">
            <a:extLst>
              <a:ext uri="{FF2B5EF4-FFF2-40B4-BE49-F238E27FC236}">
                <a16:creationId xmlns:a16="http://schemas.microsoft.com/office/drawing/2014/main" id="{C7987562-5890-484E-AFE6-F26B2BFAF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nice 8">
            <a:extLst>
              <a:ext uri="{FF2B5EF4-FFF2-40B4-BE49-F238E27FC236}">
                <a16:creationId xmlns:a16="http://schemas.microsoft.com/office/drawing/2014/main" id="{A42F7378-59E9-4266-BDAB-82E29F6AA3E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nice 9">
            <a:extLst>
              <a:ext uri="{FF2B5EF4-FFF2-40B4-BE49-F238E27FC236}">
                <a16:creationId xmlns:a16="http://schemas.microsoft.com/office/drawing/2014/main" id="{7F4250C9-DC91-4225-BC02-62ECCCE7D31B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>
            <a:extLst>
              <a:ext uri="{FF2B5EF4-FFF2-40B4-BE49-F238E27FC236}">
                <a16:creationId xmlns:a16="http://schemas.microsoft.com/office/drawing/2014/main" id="{D0554D4C-6B20-4B0E-AD9F-7BFDDE7EFB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>
            <a:extLst>
              <a:ext uri="{FF2B5EF4-FFF2-40B4-BE49-F238E27FC236}">
                <a16:creationId xmlns:a16="http://schemas.microsoft.com/office/drawing/2014/main" id="{B041C13C-5E39-496C-ACFE-97F2AEDC78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92C21DC-7603-4EA2-8FC2-5425B8F60975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7958B445-4625-4858-97AF-96CA96E979CC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DA2015DB-0F31-44BB-B150-FEF4ED53FF88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8E823316-5F8B-477A-8795-33BB232D3FF6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AD485F6F-36C8-494A-B8DE-532DEC3B43AA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DA3C7453-DC5B-47B1-97F7-5CCF4BC6F94F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nice 18">
            <a:extLst>
              <a:ext uri="{FF2B5EF4-FFF2-40B4-BE49-F238E27FC236}">
                <a16:creationId xmlns:a16="http://schemas.microsoft.com/office/drawing/2014/main" id="{502334AB-518E-49C6-B20A-C9E043900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datum 3">
            <a:extLst>
              <a:ext uri="{FF2B5EF4-FFF2-40B4-BE49-F238E27FC236}">
                <a16:creationId xmlns:a16="http://schemas.microsoft.com/office/drawing/2014/main" id="{4AED1F83-56A2-482F-9D97-162B4753049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10C95-FAEE-47E5-A305-ED3BAC676637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21" name="Zástupný symbol pro zápatí 4">
            <a:extLst>
              <a:ext uri="{FF2B5EF4-FFF2-40B4-BE49-F238E27FC236}">
                <a16:creationId xmlns:a16="http://schemas.microsoft.com/office/drawing/2014/main" id="{5C8FEBA5-F8D4-480F-A5AA-ED463D2B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19B9386A-3D74-41ED-8A1B-B5C03748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AE834B-9DAB-4171-A7B4-D13E956BE1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9867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>
            <a:extLst>
              <a:ext uri="{FF2B5EF4-FFF2-40B4-BE49-F238E27FC236}">
                <a16:creationId xmlns:a16="http://schemas.microsoft.com/office/drawing/2014/main" id="{8B2C2218-AC2A-40BD-9608-91BA0515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641C5-A63F-410B-BBE0-6C9D40862498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6E19D9B7-E005-478D-9FDB-1DE9127E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>
            <a:extLst>
              <a:ext uri="{FF2B5EF4-FFF2-40B4-BE49-F238E27FC236}">
                <a16:creationId xmlns:a16="http://schemas.microsoft.com/office/drawing/2014/main" id="{E4502C39-8444-42A8-AE36-71CCA037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27C4-B97B-42D2-928E-8C72A3CFE8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96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13">
            <a:extLst>
              <a:ext uri="{FF2B5EF4-FFF2-40B4-BE49-F238E27FC236}">
                <a16:creationId xmlns:a16="http://schemas.microsoft.com/office/drawing/2014/main" id="{2DC0CD92-3033-4842-AE3F-462C7FA4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0DD69-2EA2-429A-BB6B-378605FD6CBA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019A92F3-56E1-4859-85A3-BFD81375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>
            <a:extLst>
              <a:ext uri="{FF2B5EF4-FFF2-40B4-BE49-F238E27FC236}">
                <a16:creationId xmlns:a16="http://schemas.microsoft.com/office/drawing/2014/main" id="{48B8ABC2-561B-473B-96A4-5BC96D0E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25696-3CF7-43B6-A5F1-FC062F6B70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577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5">
            <a:extLst>
              <a:ext uri="{FF2B5EF4-FFF2-40B4-BE49-F238E27FC236}">
                <a16:creationId xmlns:a16="http://schemas.microsoft.com/office/drawing/2014/main" id="{84B200B6-6BF7-48B6-8D4C-04184641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CBF6E7-2397-4B0D-995A-249B7B76A366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4" name="Zástupný symbol pro číslo snímku 6">
            <a:extLst>
              <a:ext uri="{FF2B5EF4-FFF2-40B4-BE49-F238E27FC236}">
                <a16:creationId xmlns:a16="http://schemas.microsoft.com/office/drawing/2014/main" id="{3DA91DE5-1076-4D0C-80F6-42E65AED5C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964C8A-EDE6-48C5-9A22-A199A526ED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Zástupný symbol pro zápatí 7">
            <a:extLst>
              <a:ext uri="{FF2B5EF4-FFF2-40B4-BE49-F238E27FC236}">
                <a16:creationId xmlns:a16="http://schemas.microsoft.com/office/drawing/2014/main" id="{ABCDC362-1348-4264-8AD2-CA9376FC578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09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>
            <a:extLst>
              <a:ext uri="{FF2B5EF4-FFF2-40B4-BE49-F238E27FC236}">
                <a16:creationId xmlns:a16="http://schemas.microsoft.com/office/drawing/2014/main" id="{96A376AD-3FDE-434F-8FAE-2423FB28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3C662-9152-4AA6-9FA8-57EEEE832E20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6E3B1F-EF70-4C49-8F20-CBCFD21B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>
            <a:extLst>
              <a:ext uri="{FF2B5EF4-FFF2-40B4-BE49-F238E27FC236}">
                <a16:creationId xmlns:a16="http://schemas.microsoft.com/office/drawing/2014/main" id="{41E6902D-1FF1-4983-BA50-4677C593A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9E10C-292C-4B09-8CCF-A259B2060F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3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>
            <a:extLst>
              <a:ext uri="{FF2B5EF4-FFF2-40B4-BE49-F238E27FC236}">
                <a16:creationId xmlns:a16="http://schemas.microsoft.com/office/drawing/2014/main" id="{1C32793D-F155-4A6E-85B9-253EA5B0B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nice 5">
            <a:extLst>
              <a:ext uri="{FF2B5EF4-FFF2-40B4-BE49-F238E27FC236}">
                <a16:creationId xmlns:a16="http://schemas.microsoft.com/office/drawing/2014/main" id="{713E0E51-BD49-470B-990C-E9B0D5F0B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nice 17">
            <a:extLst>
              <a:ext uri="{FF2B5EF4-FFF2-40B4-BE49-F238E27FC236}">
                <a16:creationId xmlns:a16="http://schemas.microsoft.com/office/drawing/2014/main" id="{19D922C0-5747-4403-A1BD-035EE2325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nice 18">
            <a:extLst>
              <a:ext uri="{FF2B5EF4-FFF2-40B4-BE49-F238E27FC236}">
                <a16:creationId xmlns:a16="http://schemas.microsoft.com/office/drawing/2014/main" id="{133850CF-7CDA-4018-BA47-F0D0C8399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1C45D07-6089-412D-BF06-FF96AB319DE2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20">
            <a:extLst>
              <a:ext uri="{FF2B5EF4-FFF2-40B4-BE49-F238E27FC236}">
                <a16:creationId xmlns:a16="http://schemas.microsoft.com/office/drawing/2014/main" id="{51E9CB60-8E56-4C48-97C3-C446792E0A7B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E9371AA9-4DA5-42A5-9D30-9E5A3724A2CD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datum 20">
            <a:extLst>
              <a:ext uri="{FF2B5EF4-FFF2-40B4-BE49-F238E27FC236}">
                <a16:creationId xmlns:a16="http://schemas.microsoft.com/office/drawing/2014/main" id="{677743D0-4E0B-4836-8212-CAB007686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A11096B-5B5A-4E3E-911C-D9D7B54F875F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13" name="Zástupný symbol pro číslo snímku 21">
            <a:extLst>
              <a:ext uri="{FF2B5EF4-FFF2-40B4-BE49-F238E27FC236}">
                <a16:creationId xmlns:a16="http://schemas.microsoft.com/office/drawing/2014/main" id="{16B02981-1556-42B4-B5CB-E2926CB9DD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F0B451-CE7C-47AA-BB91-CB9ACE5259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zápatí 22">
            <a:extLst>
              <a:ext uri="{FF2B5EF4-FFF2-40B4-BE49-F238E27FC236}">
                <a16:creationId xmlns:a16="http://schemas.microsoft.com/office/drawing/2014/main" id="{75977533-FAF8-4B7C-9A41-BE965AB59F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049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>
            <a:extLst>
              <a:ext uri="{FF2B5EF4-FFF2-40B4-BE49-F238E27FC236}">
                <a16:creationId xmlns:a16="http://schemas.microsoft.com/office/drawing/2014/main" id="{BB2EFDC3-CA98-4DAA-A63B-8F311E8BD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FA91FCF-3C33-4E75-9AA9-F180340FF12A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nice 17">
            <a:extLst>
              <a:ext uri="{FF2B5EF4-FFF2-40B4-BE49-F238E27FC236}">
                <a16:creationId xmlns:a16="http://schemas.microsoft.com/office/drawing/2014/main" id="{38E75657-558A-45A1-B0A8-100AF5B07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A0EA2F8-3F33-41B3-96BE-53E9AE2D951D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nice 19">
            <a:extLst>
              <a:ext uri="{FF2B5EF4-FFF2-40B4-BE49-F238E27FC236}">
                <a16:creationId xmlns:a16="http://schemas.microsoft.com/office/drawing/2014/main" id="{A54FE15D-11AB-48BB-8D6C-A0CE8A4B9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nice 9">
            <a:extLst>
              <a:ext uri="{FF2B5EF4-FFF2-40B4-BE49-F238E27FC236}">
                <a16:creationId xmlns:a16="http://schemas.microsoft.com/office/drawing/2014/main" id="{940429B6-E13A-4155-8E82-9AD12D65C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nice 23">
            <a:extLst>
              <a:ext uri="{FF2B5EF4-FFF2-40B4-BE49-F238E27FC236}">
                <a16:creationId xmlns:a16="http://schemas.microsoft.com/office/drawing/2014/main" id="{7FA4FBC9-B01E-4EE5-8683-3F2872EC6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datum 16">
            <a:extLst>
              <a:ext uri="{FF2B5EF4-FFF2-40B4-BE49-F238E27FC236}">
                <a16:creationId xmlns:a16="http://schemas.microsoft.com/office/drawing/2014/main" id="{37BBACAB-32AA-4F4B-86B3-0BEAB063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6EE2B68-6C93-45F0-9075-BEA679F1F869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13" name="Zástupný symbol pro číslo snímku 17">
            <a:extLst>
              <a:ext uri="{FF2B5EF4-FFF2-40B4-BE49-F238E27FC236}">
                <a16:creationId xmlns:a16="http://schemas.microsoft.com/office/drawing/2014/main" id="{67546C9A-A98C-42A6-BE04-4B9D79C0B7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7BAACE-484F-49A5-9730-53BC70784E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zápatí 20">
            <a:extLst>
              <a:ext uri="{FF2B5EF4-FFF2-40B4-BE49-F238E27FC236}">
                <a16:creationId xmlns:a16="http://schemas.microsoft.com/office/drawing/2014/main" id="{C77079D9-9F4B-4048-AEF2-E22817C6887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2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>
            <a:extLst>
              <a:ext uri="{FF2B5EF4-FFF2-40B4-BE49-F238E27FC236}">
                <a16:creationId xmlns:a16="http://schemas.microsoft.com/office/drawing/2014/main" id="{EA54B971-A89A-4AF9-89C7-492D1D9B0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>
            <a:extLst>
              <a:ext uri="{FF2B5EF4-FFF2-40B4-BE49-F238E27FC236}">
                <a16:creationId xmlns:a16="http://schemas.microsoft.com/office/drawing/2014/main" id="{AF5D0E65-9DC6-4D6F-BDEA-A281FED8C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28" name="Zástupný symbol pro text 12">
            <a:extLst>
              <a:ext uri="{FF2B5EF4-FFF2-40B4-BE49-F238E27FC236}">
                <a16:creationId xmlns:a16="http://schemas.microsoft.com/office/drawing/2014/main" id="{C9B6384C-606E-4646-97E2-AAB913E3F6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>
            <a:extLst>
              <a:ext uri="{FF2B5EF4-FFF2-40B4-BE49-F238E27FC236}">
                <a16:creationId xmlns:a16="http://schemas.microsoft.com/office/drawing/2014/main" id="{68DBA714-9179-4D6D-9799-954522960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3EDB3F-E2E9-4F5D-9246-5966FB5EE85B}" type="datetimeFigureOut">
              <a:rPr lang="cs-CZ"/>
              <a:pPr>
                <a:defRPr/>
              </a:pPr>
              <a:t>28.01.2025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B5BAAA9-3FCA-494D-86D5-0D0E7099B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nice 6">
            <a:extLst>
              <a:ext uri="{FF2B5EF4-FFF2-40B4-BE49-F238E27FC236}">
                <a16:creationId xmlns:a16="http://schemas.microsoft.com/office/drawing/2014/main" id="{6936DB54-F0CC-4463-B6D1-581B22B9F7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Přímá spojnice 8">
            <a:extLst>
              <a:ext uri="{FF2B5EF4-FFF2-40B4-BE49-F238E27FC236}">
                <a16:creationId xmlns:a16="http://schemas.microsoft.com/office/drawing/2014/main" id="{9E542889-6A8E-474E-8EFF-70F218736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6678541-17C2-4D14-953C-D04C2EB92F53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Přímá spojnice 10">
            <a:extLst>
              <a:ext uri="{FF2B5EF4-FFF2-40B4-BE49-F238E27FC236}">
                <a16:creationId xmlns:a16="http://schemas.microsoft.com/office/drawing/2014/main" id="{8AC1373A-0361-4D3C-BF3D-563A648D90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9862308-3193-4FCD-993B-1276C7B38D35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>
            <a:extLst>
              <a:ext uri="{FF2B5EF4-FFF2-40B4-BE49-F238E27FC236}">
                <a16:creationId xmlns:a16="http://schemas.microsoft.com/office/drawing/2014/main" id="{2C8313FC-B4F8-453C-822F-D77F086DC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215909-2594-4C32-85A3-EE65379E5B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08" r:id="rId4"/>
    <p:sldLayoutId id="2147483809" r:id="rId5"/>
    <p:sldLayoutId id="2147483816" r:id="rId6"/>
    <p:sldLayoutId id="2147483810" r:id="rId7"/>
    <p:sldLayoutId id="2147483817" r:id="rId8"/>
    <p:sldLayoutId id="2147483818" r:id="rId9"/>
    <p:sldLayoutId id="2147483811" r:id="rId10"/>
    <p:sldLayoutId id="21474838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82AE00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C8DFAA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BB9B5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F2711-6838-43E3-95BD-EDC10D964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3575" y="2565400"/>
            <a:ext cx="6815138" cy="1792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messages and other correspondence</a:t>
            </a:r>
            <a:r>
              <a:rPr lang="cs-CZ" dirty="0"/>
              <a:t> </a:t>
            </a:r>
          </a:p>
        </p:txBody>
      </p:sp>
      <p:sp>
        <p:nvSpPr>
          <p:cNvPr id="9219" name="Podnadpis 4">
            <a:extLst>
              <a:ext uri="{FF2B5EF4-FFF2-40B4-BE49-F238E27FC236}">
                <a16:creationId xmlns:a16="http://schemas.microsoft.com/office/drawing/2014/main" id="{08234E25-0D1D-4DF2-BB8D-62D7E8D09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2113" y="5516563"/>
            <a:ext cx="3314700" cy="417512"/>
          </a:xfrm>
        </p:spPr>
        <p:txBody>
          <a:bodyPr/>
          <a:lstStyle/>
          <a:p>
            <a:pPr eaLnBrk="1" hangingPunct="1"/>
            <a:r>
              <a:rPr lang="cs-CZ" altLang="cs-CZ"/>
              <a:t>© Mgr. Markéta Čeřovská</a:t>
            </a:r>
          </a:p>
        </p:txBody>
      </p:sp>
      <p:pic>
        <p:nvPicPr>
          <p:cNvPr id="9220" name="Picture 2" descr="E:\práce\Minerva\Logolink a predtisk\logoljink_VOS_b.gif">
            <a:extLst>
              <a:ext uri="{FF2B5EF4-FFF2-40B4-BE49-F238E27FC236}">
                <a16:creationId xmlns:a16="http://schemas.microsoft.com/office/drawing/2014/main" id="{37020435-46DA-4268-88FB-1A4D9FF80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04813"/>
            <a:ext cx="5705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459C9296-3CDD-4E48-87F5-A40CB7043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404813"/>
            <a:ext cx="3168650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Messages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E584BD-363D-4F17-A1C3-E3C40C0AE0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7992888" cy="4896544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b="1" dirty="0"/>
              <a:t>they are</a:t>
            </a:r>
            <a:r>
              <a:rPr lang="cs-CZ" b="1" dirty="0"/>
              <a:t> </a:t>
            </a:r>
            <a:r>
              <a:rPr lang="en-GB" b="1" dirty="0"/>
              <a:t>written</a:t>
            </a:r>
            <a:r>
              <a:rPr lang="cs-CZ" b="1" dirty="0"/>
              <a:t> in </a:t>
            </a:r>
            <a:r>
              <a:rPr lang="en-GB" b="1" dirty="0"/>
              <a:t>short sentences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b="1" dirty="0"/>
              <a:t>they must be clear, precise and short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b="1" dirty="0"/>
              <a:t>we use the imperative (</a:t>
            </a:r>
            <a:r>
              <a:rPr lang="en-GB" b="1" strike="sngStrike" dirty="0"/>
              <a:t>You</a:t>
            </a:r>
            <a:r>
              <a:rPr lang="en-GB" b="1" dirty="0"/>
              <a:t> Call back.)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b="1" dirty="0"/>
              <a:t>they might be more or less formal depending on the recipient</a:t>
            </a:r>
            <a:endParaRPr lang="cs-CZ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b="1" dirty="0"/>
              <a:t>they</a:t>
            </a:r>
            <a:r>
              <a:rPr lang="cs-CZ" b="1" dirty="0"/>
              <a:t> </a:t>
            </a:r>
            <a:r>
              <a:rPr lang="en-GB" b="1" dirty="0"/>
              <a:t>must include the name of the writer of the message and precise information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GB" b="1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b="1" dirty="0">
                <a:latin typeface="Lucida Handwriting" panose="03010101010101010101" pitchFamily="66" charset="0"/>
              </a:rPr>
              <a:t>Mr. Clarkson called at 12.45 regarding 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b="1" dirty="0">
                <a:latin typeface="Lucida Handwriting" panose="03010101010101010101" pitchFamily="66" charset="0"/>
              </a:rPr>
              <a:t>the meeting on Friday. Call him back asap. 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b="1" dirty="0">
                <a:latin typeface="Lucida Handwriting" panose="03010101010101010101" pitchFamily="66" charset="0"/>
              </a:rPr>
              <a:t>His number: 045 674 654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b="1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b="1" dirty="0">
                <a:latin typeface="Lucida Handwriting" panose="03010101010101010101" pitchFamily="66" charset="0"/>
              </a:rPr>
              <a:t>Sally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GB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61181-4EB0-4C9C-BBC0-224BBC75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260350"/>
            <a:ext cx="5111750" cy="8651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invitations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5939B236-DCB7-46D6-91EE-469525D797B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4213" y="1341438"/>
            <a:ext cx="7559675" cy="4535487"/>
          </a:xfrm>
        </p:spPr>
        <p:txBody>
          <a:bodyPr/>
          <a:lstStyle/>
          <a:p>
            <a:pPr eaLnBrk="1" hangingPunct="1"/>
            <a:r>
              <a:rPr lang="en-GB" altLang="cs-CZ" b="1"/>
              <a:t>they are written in formal style and tone</a:t>
            </a:r>
          </a:p>
          <a:p>
            <a:pPr eaLnBrk="1" hangingPunct="1"/>
            <a:r>
              <a:rPr lang="en-GB" altLang="cs-CZ" b="1"/>
              <a:t>they are usually short and include the reader</a:t>
            </a:r>
            <a:r>
              <a:rPr lang="en-US" altLang="cs-CZ" b="1"/>
              <a:t>’</a:t>
            </a:r>
            <a:r>
              <a:rPr lang="en-GB" altLang="cs-CZ" b="1"/>
              <a:t>s name, </a:t>
            </a:r>
            <a:r>
              <a:rPr lang="cs-CZ" altLang="cs-CZ" b="1"/>
              <a:t>the </a:t>
            </a:r>
            <a:r>
              <a:rPr lang="en-GB" altLang="cs-CZ" b="1"/>
              <a:t>purpose of the invitation and details of the event</a:t>
            </a:r>
          </a:p>
          <a:p>
            <a:pPr eaLnBrk="1" hangingPunct="1"/>
            <a:r>
              <a:rPr lang="en-GB" altLang="cs-CZ" b="1"/>
              <a:t>they include salutations and formal phrases</a:t>
            </a:r>
          </a:p>
          <a:p>
            <a:pPr eaLnBrk="1" hangingPunct="1"/>
            <a:r>
              <a:rPr lang="en-GB" altLang="cs-CZ" b="1"/>
              <a:t>formal language is used without contractions</a:t>
            </a:r>
          </a:p>
          <a:p>
            <a:pPr eaLnBrk="1" hangingPunct="1"/>
            <a:r>
              <a:rPr lang="en-GB" altLang="cs-CZ" b="1"/>
              <a:t>at the end, a hope of acceptance of the invitation is expressed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0B7E3-8C03-4F12-A102-8752F802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260350"/>
            <a:ext cx="3744913" cy="5762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C30BE7-198F-4EC5-9431-A38BF0D261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5650" y="836613"/>
            <a:ext cx="7777163" cy="5545137"/>
          </a:xfrm>
        </p:spPr>
        <p:txBody>
          <a:bodyPr>
            <a:normAutofit fontScale="92500" lnSpcReduction="20000"/>
          </a:bodyPr>
          <a:lstStyle/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Dear Mr </a:t>
            </a:r>
            <a:r>
              <a:rPr lang="en-GB" sz="2000" dirty="0" err="1"/>
              <a:t>Conelly</a:t>
            </a:r>
            <a:endParaRPr lang="en-GB" sz="2000" dirty="0"/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1000" dirty="0"/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I would like to invite you to our annual all company meeting which will take place on 23 January 20__ in the Principal’s Lodgings Hotel from 2</a:t>
            </a:r>
            <a:r>
              <a:rPr lang="cs-CZ" sz="2000" dirty="0"/>
              <a:t>.00</a:t>
            </a:r>
            <a:r>
              <a:rPr lang="en-GB" sz="2000" dirty="0"/>
              <a:t> p.m. As you are our honourable business partner, we would like to ask you to open the meeting by making a speech. 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1000" dirty="0"/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We would also like to invite you to a formal dinner after the ceremony. This will be held at the </a:t>
            </a:r>
            <a:r>
              <a:rPr lang="cs-CZ" sz="2000" dirty="0"/>
              <a:t>hotel restaurant</a:t>
            </a:r>
            <a:r>
              <a:rPr lang="en-GB" sz="2000" dirty="0"/>
              <a:t> from 6.</a:t>
            </a:r>
            <a:r>
              <a:rPr lang="cs-CZ" sz="2000" dirty="0"/>
              <a:t>00</a:t>
            </a:r>
            <a:r>
              <a:rPr lang="en-GB" sz="2000" dirty="0"/>
              <a:t> to </a:t>
            </a:r>
            <a:r>
              <a:rPr lang="cs-CZ" sz="2000" dirty="0"/>
              <a:t>    </a:t>
            </a:r>
            <a:r>
              <a:rPr lang="en-GB" sz="2000" dirty="0"/>
              <a:t>7.</a:t>
            </a:r>
            <a:r>
              <a:rPr lang="cs-CZ" sz="2000" dirty="0"/>
              <a:t>00</a:t>
            </a:r>
            <a:r>
              <a:rPr lang="en-GB" sz="2000" dirty="0"/>
              <a:t> p.m. 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1000" dirty="0"/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We would be delighted if you are able to accept our invitation. 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2000" dirty="0"/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I look forward to hearing from you.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2000" dirty="0"/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Yours sincerely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2000" dirty="0">
              <a:latin typeface="Lucida Handwriting" panose="03010101010101010101" pitchFamily="66" charset="0"/>
            </a:endParaRP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>
                <a:latin typeface="Lucida Handwriting" panose="03010101010101010101" pitchFamily="66" charset="0"/>
              </a:rPr>
              <a:t>David Hope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David Hope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sz="2000" dirty="0"/>
              <a:t>Principal</a:t>
            </a:r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dirty="0"/>
          </a:p>
          <a:p>
            <a:pPr marL="457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6CAB6-6C92-473F-A75A-08461553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34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Reservations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76619F-0CE4-40E2-97DF-344FFB071B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052513"/>
            <a:ext cx="7467600" cy="5329237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/>
              <a:t>reservations can be made by email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fax</a:t>
            </a:r>
            <a:endParaRPr lang="en-GB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/>
              <a:t>they are usually short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/>
              <a:t>they must be clear and precise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/>
              <a:t>the tone and style are formal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/>
              <a:t>they include formal salutations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Dear Mrs Nash,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Please could you book two rooms from 3 June to 18 June 20__, all inclusive and en</a:t>
            </a:r>
            <a:r>
              <a:rPr lang="cs-CZ" dirty="0"/>
              <a:t> </a:t>
            </a:r>
            <a:r>
              <a:rPr lang="en-GB" dirty="0"/>
              <a:t>suite for Mr. </a:t>
            </a:r>
            <a:r>
              <a:rPr lang="en-GB" dirty="0" err="1"/>
              <a:t>H.A.Dell</a:t>
            </a:r>
            <a:r>
              <a:rPr lang="en-GB" dirty="0"/>
              <a:t> and Ms. B. Newsome?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Please confirm these reservations by return.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Yours sincerely,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>
                <a:latin typeface="Lucida Handwriting" panose="03010101010101010101" pitchFamily="66" charset="0"/>
              </a:rPr>
              <a:t>Beth Cowan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Beth Cowan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50EDC-40D9-4E01-BEF7-B0D2EE071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34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Appointments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DD9515-78AD-4FD8-B3CD-E790C8CEA28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81075"/>
            <a:ext cx="7715250" cy="554355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/>
              <a:t>they are usually short messages written in formal style and tone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/>
              <a:t>they include the purpose of the appointment and important details (place, date, time)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Dear Mr Gomez,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500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Could you contact Mr. </a:t>
            </a:r>
            <a:r>
              <a:rPr lang="en-GB" dirty="0" err="1"/>
              <a:t>Loman</a:t>
            </a:r>
            <a:r>
              <a:rPr lang="en-GB" dirty="0"/>
              <a:t>, our Production Director, to discuss the possibility of setting up a contract with us? 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500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He will be in his office all next week, and if you could email or phone him he would be </a:t>
            </a:r>
            <a:r>
              <a:rPr lang="en-GB"/>
              <a:t>glad to </a:t>
            </a:r>
            <a:r>
              <a:rPr lang="en-GB" dirty="0"/>
              <a:t>arrange a meeting with you.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500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Yours sincerely,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sz="500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>
                <a:latin typeface="Lucida Handwriting" panose="03010101010101010101" pitchFamily="66" charset="0"/>
              </a:rPr>
              <a:t>Pat Nash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Pat Nash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PA to Production Director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0DED9-D063-4D6B-B434-DC10ABF83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60350"/>
            <a:ext cx="288131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Sources</a:t>
            </a:r>
            <a:r>
              <a:rPr lang="cs-CZ" dirty="0"/>
              <a:t>: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0CF1CEE7-14EF-4521-A6D2-6F2721143F0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07375" cy="1944687"/>
          </a:xfrm>
        </p:spPr>
        <p:txBody>
          <a:bodyPr/>
          <a:lstStyle/>
          <a:p>
            <a:pPr eaLnBrk="1" hangingPunct="1"/>
            <a:r>
              <a:rPr lang="en-GB" altLang="cs-CZ"/>
              <a:t>A. ASHLEY. Oxford Handbook of Commercial Correspondence. Oxford University Press 200</a:t>
            </a:r>
            <a:r>
              <a:rPr lang="cs-CZ" altLang="cs-CZ"/>
              <a:t>7</a:t>
            </a:r>
          </a:p>
          <a:p>
            <a:pPr eaLnBrk="1" hangingPunct="1"/>
            <a:r>
              <a:rPr lang="en-GB" altLang="cs-CZ"/>
              <a:t>A. ASHLEY. Correspondence Workbook. Oxford University Press 200</a:t>
            </a:r>
            <a:r>
              <a:rPr lang="cs-CZ" altLang="cs-CZ"/>
              <a:t>5</a:t>
            </a:r>
            <a:r>
              <a:rPr lang="en-GB" altLang="cs-CZ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171</TotalTime>
  <Words>466</Words>
  <Application>Microsoft Office PowerPoint</Application>
  <PresentationFormat>Předvádění na obrazovce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Century Schoolbook</vt:lpstr>
      <vt:lpstr>Arial</vt:lpstr>
      <vt:lpstr>Wingdings</vt:lpstr>
      <vt:lpstr>Wingdings 2</vt:lpstr>
      <vt:lpstr>Calibri</vt:lpstr>
      <vt:lpstr>Lucida Handwriting</vt:lpstr>
      <vt:lpstr>Arkýř</vt:lpstr>
      <vt:lpstr>messages and other correspondence </vt:lpstr>
      <vt:lpstr>Messages</vt:lpstr>
      <vt:lpstr>invitations</vt:lpstr>
      <vt:lpstr>Example</vt:lpstr>
      <vt:lpstr>Reservations</vt:lpstr>
      <vt:lpstr>Appointments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Čeřovská</dc:creator>
  <cp:lastModifiedBy>Markéta Čeřovská</cp:lastModifiedBy>
  <cp:revision>22</cp:revision>
  <dcterms:created xsi:type="dcterms:W3CDTF">2014-02-27T13:10:04Z</dcterms:created>
  <dcterms:modified xsi:type="dcterms:W3CDTF">2025-01-28T09:21:50Z</dcterms:modified>
</cp:coreProperties>
</file>