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80B2F-454A-4EA9-B377-334747D11124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70BF5-4B74-425A-92BD-2017219CD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41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70BF5-4B74-425A-92BD-2017219CD81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60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5221132" cy="1793167"/>
          </a:xfrm>
        </p:spPr>
        <p:txBody>
          <a:bodyPr/>
          <a:lstStyle/>
          <a:p>
            <a:r>
              <a:rPr lang="en-US" dirty="0"/>
              <a:t>Memos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691815" y="5517232"/>
            <a:ext cx="3314229" cy="41743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© Mgr. Markéta Čeřovská</a:t>
            </a:r>
          </a:p>
        </p:txBody>
      </p:sp>
      <p:pic>
        <p:nvPicPr>
          <p:cNvPr id="1026" name="Picture 2" descr="E:\práce\Minerva\Logolink a predtisk\logoljink_VOS_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7054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81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3168352" cy="936104"/>
          </a:xfrm>
        </p:spPr>
        <p:txBody>
          <a:bodyPr/>
          <a:lstStyle/>
          <a:p>
            <a:r>
              <a:rPr lang="en-US" dirty="0"/>
              <a:t>Memos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92888" cy="345638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they are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written internal communications which inform the staff of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the</a:t>
            </a:r>
            <a:r>
              <a:rPr lang="en-GB" b="1" dirty="0">
                <a:solidFill>
                  <a:schemeClr val="tx1"/>
                </a:solidFill>
              </a:rPr>
              <a:t> company</a:t>
            </a:r>
          </a:p>
          <a:p>
            <a:r>
              <a:rPr lang="en-GB" b="1" dirty="0">
                <a:solidFill>
                  <a:schemeClr val="tx1"/>
                </a:solidFill>
              </a:rPr>
              <a:t>they are usually formal and impersonal in style</a:t>
            </a:r>
          </a:p>
          <a:p>
            <a:r>
              <a:rPr lang="en-GB" b="1" dirty="0">
                <a:solidFill>
                  <a:schemeClr val="tx1"/>
                </a:solidFill>
              </a:rPr>
              <a:t>they are often sent by internal email</a:t>
            </a:r>
          </a:p>
          <a:p>
            <a:r>
              <a:rPr lang="en-GB" b="1" dirty="0">
                <a:solidFill>
                  <a:schemeClr val="tx1"/>
                </a:solidFill>
              </a:rPr>
              <a:t>memos are not suitable for confident</a:t>
            </a:r>
            <a:r>
              <a:rPr lang="cs-CZ" b="1" dirty="0">
                <a:solidFill>
                  <a:schemeClr val="tx1"/>
                </a:solidFill>
              </a:rPr>
              <a:t>i</a:t>
            </a:r>
            <a:r>
              <a:rPr lang="en-GB" b="1" dirty="0">
                <a:solidFill>
                  <a:schemeClr val="tx1"/>
                </a:solidFill>
              </a:rPr>
              <a:t>al, private and sensitive correspondence</a:t>
            </a:r>
          </a:p>
          <a:p>
            <a:r>
              <a:rPr lang="en-GB" b="1" dirty="0">
                <a:solidFill>
                  <a:schemeClr val="tx1"/>
                </a:solidFill>
              </a:rPr>
              <a:t>the layout resembles a formal letter both in </a:t>
            </a:r>
            <a:r>
              <a:rPr lang="cs-CZ" b="1" dirty="0">
                <a:solidFill>
                  <a:schemeClr val="tx1"/>
                </a:solidFill>
              </a:rPr>
              <a:t>tone and style</a:t>
            </a:r>
            <a:r>
              <a:rPr lang="en-GB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798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2808312" cy="1143000"/>
          </a:xfrm>
        </p:spPr>
        <p:txBody>
          <a:bodyPr/>
          <a:lstStyle/>
          <a:p>
            <a:r>
              <a:rPr lang="cs-CZ" dirty="0"/>
              <a:t>Layout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16832"/>
            <a:ext cx="7560840" cy="2880320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To – the name of the recipient or department</a:t>
            </a:r>
          </a:p>
          <a:p>
            <a:r>
              <a:rPr lang="en-GB" b="1" dirty="0">
                <a:solidFill>
                  <a:schemeClr val="tx1"/>
                </a:solidFill>
              </a:rPr>
              <a:t>From – the name of the sender</a:t>
            </a:r>
          </a:p>
          <a:p>
            <a:r>
              <a:rPr lang="en-GB" b="1" dirty="0">
                <a:solidFill>
                  <a:schemeClr val="tx1"/>
                </a:solidFill>
              </a:rPr>
              <a:t>Topic – the subject of the memo</a:t>
            </a:r>
          </a:p>
          <a:p>
            <a:r>
              <a:rPr lang="en-GB" b="1" dirty="0">
                <a:solidFill>
                  <a:schemeClr val="tx1"/>
                </a:solidFill>
              </a:rPr>
              <a:t>Date</a:t>
            </a:r>
          </a:p>
          <a:p>
            <a:r>
              <a:rPr lang="en-GB" b="1" dirty="0">
                <a:solidFill>
                  <a:schemeClr val="tx1"/>
                </a:solidFill>
              </a:rPr>
              <a:t>the main body of the memo</a:t>
            </a:r>
          </a:p>
          <a:p>
            <a:r>
              <a:rPr lang="en-GB" b="1" dirty="0">
                <a:solidFill>
                  <a:schemeClr val="tx1"/>
                </a:solidFill>
              </a:rPr>
              <a:t>(signature of the writer – optional)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26805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744416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7776864" cy="496855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To         Department managers</a:t>
            </a:r>
          </a:p>
          <a:p>
            <a:pPr marL="4572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From    Henry Baker</a:t>
            </a:r>
          </a:p>
          <a:p>
            <a:pPr marL="4572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Topic   Office </a:t>
            </a:r>
            <a:r>
              <a:rPr lang="en-US" sz="2000" b="1" dirty="0">
                <a:solidFill>
                  <a:schemeClr val="tx1"/>
                </a:solidFill>
              </a:rPr>
              <a:t>material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measure</a:t>
            </a:r>
          </a:p>
          <a:p>
            <a:pPr marL="45720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Date     2 December 20__</a:t>
            </a:r>
          </a:p>
          <a:p>
            <a:pPr marL="45720" indent="0">
              <a:buNone/>
            </a:pPr>
            <a:endParaRPr lang="cs-CZ" sz="4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cs-CZ" sz="4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GB" sz="400" b="1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en-GB" sz="2000" b="1" dirty="0">
                <a:solidFill>
                  <a:schemeClr val="tx1"/>
                </a:solidFill>
              </a:rPr>
              <a:t>I have been asked to address every department with the monthly order of office </a:t>
            </a:r>
            <a:r>
              <a:rPr lang="en-US" sz="2000" b="1" dirty="0">
                <a:solidFill>
                  <a:schemeClr val="tx1"/>
                </a:solidFill>
              </a:rPr>
              <a:t>material</a:t>
            </a:r>
            <a:r>
              <a:rPr lang="en-GB" sz="2000" b="1" dirty="0">
                <a:solidFill>
                  <a:schemeClr val="tx1"/>
                </a:solidFill>
              </a:rPr>
              <a:t>. The figures in </a:t>
            </a:r>
            <a:r>
              <a:rPr lang="en-US" sz="2000" b="1" dirty="0">
                <a:solidFill>
                  <a:schemeClr val="tx1"/>
                </a:solidFill>
              </a:rPr>
              <a:t>the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last orders show that the amount of ordered goods has risen and more money has been spent. Yet, when I inspected the offices, </a:t>
            </a:r>
            <a:r>
              <a:rPr lang="cs-CZ" sz="2000" b="1" dirty="0">
                <a:solidFill>
                  <a:schemeClr val="tx1"/>
                </a:solidFill>
              </a:rPr>
              <a:t>I </a:t>
            </a:r>
            <a:r>
              <a:rPr lang="en-GB" sz="2000" b="1" dirty="0">
                <a:solidFill>
                  <a:schemeClr val="tx1"/>
                </a:solidFill>
              </a:rPr>
              <a:t>found out that alarming amount of office </a:t>
            </a:r>
            <a:r>
              <a:rPr lang="en-US" sz="2000" b="1" dirty="0">
                <a:solidFill>
                  <a:schemeClr val="tx1"/>
                </a:solidFill>
              </a:rPr>
              <a:t>material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</a:rPr>
              <a:t>is wasted or used inappropriately which causes higher </a:t>
            </a:r>
            <a:r>
              <a:rPr lang="en-US" sz="2000" b="1" dirty="0">
                <a:solidFill>
                  <a:schemeClr val="tx1"/>
                </a:solidFill>
              </a:rPr>
              <a:t>consumption</a:t>
            </a:r>
            <a:r>
              <a:rPr lang="en-GB" sz="2000" b="1" dirty="0">
                <a:solidFill>
                  <a:schemeClr val="tx1"/>
                </a:solidFill>
              </a:rPr>
              <a:t>. Please, speak to the staff of your department</a:t>
            </a:r>
            <a:r>
              <a:rPr lang="cs-CZ" sz="2000" b="1" dirty="0">
                <a:solidFill>
                  <a:schemeClr val="tx1"/>
                </a:solidFill>
              </a:rPr>
              <a:t> and</a:t>
            </a:r>
            <a:r>
              <a:rPr lang="en-GB" sz="2000" b="1" dirty="0">
                <a:solidFill>
                  <a:schemeClr val="tx1"/>
                </a:solidFill>
              </a:rPr>
              <a:t> inform them of my findings</a:t>
            </a:r>
            <a:r>
              <a:rPr lang="cs-CZ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>
                <a:solidFill>
                  <a:schemeClr val="tx1"/>
                </a:solidFill>
              </a:rPr>
              <a:t>Due to this situation</a:t>
            </a:r>
            <a:r>
              <a:rPr lang="cs-CZ" sz="2000" b="1" dirty="0">
                <a:solidFill>
                  <a:schemeClr val="tx1"/>
                </a:solidFill>
              </a:rPr>
              <a:t>,</a:t>
            </a:r>
            <a:r>
              <a:rPr lang="en-GB" sz="2000" b="1" dirty="0">
                <a:solidFill>
                  <a:schemeClr val="tx1"/>
                </a:solidFill>
              </a:rPr>
              <a:t> measure</a:t>
            </a:r>
            <a:r>
              <a:rPr lang="cs-CZ" sz="2000" b="1" dirty="0">
                <a:solidFill>
                  <a:schemeClr val="tx1"/>
                </a:solidFill>
              </a:rPr>
              <a:t>s</a:t>
            </a:r>
            <a:r>
              <a:rPr lang="en-GB" sz="2000" b="1" dirty="0">
                <a:solidFill>
                  <a:schemeClr val="tx1"/>
                </a:solidFill>
              </a:rPr>
              <a:t> ha</a:t>
            </a:r>
            <a:r>
              <a:rPr lang="cs-CZ" sz="2000" b="1" dirty="0">
                <a:solidFill>
                  <a:schemeClr val="tx1"/>
                </a:solidFill>
              </a:rPr>
              <a:t>ve</a:t>
            </a:r>
            <a:r>
              <a:rPr lang="en-GB" sz="2000" b="1" dirty="0">
                <a:solidFill>
                  <a:schemeClr val="tx1"/>
                </a:solidFill>
              </a:rPr>
              <a:t> been taken. The budget for every department has been lowered by 25% for every month starting now.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Please see </a:t>
            </a:r>
            <a:r>
              <a:rPr lang="cs-CZ" sz="2000" b="1" dirty="0">
                <a:solidFill>
                  <a:schemeClr val="tx1"/>
                </a:solidFill>
              </a:rPr>
              <a:t>to </a:t>
            </a:r>
            <a:r>
              <a:rPr lang="en-US" sz="2000" b="1" dirty="0">
                <a:solidFill>
                  <a:schemeClr val="tx1"/>
                </a:solidFill>
              </a:rPr>
              <a:t>effective use of office material</a:t>
            </a:r>
            <a:r>
              <a:rPr lang="cs-CZ" sz="2000" b="1" dirty="0">
                <a:solidFill>
                  <a:schemeClr val="tx1"/>
                </a:solidFill>
              </a:rPr>
              <a:t> and let </a:t>
            </a:r>
            <a:r>
              <a:rPr lang="en-US" sz="2000" b="1" dirty="0">
                <a:solidFill>
                  <a:schemeClr val="tx1"/>
                </a:solidFill>
              </a:rPr>
              <a:t>me know </a:t>
            </a:r>
            <a:r>
              <a:rPr lang="cs-CZ" sz="2000" b="1" dirty="0">
                <a:solidFill>
                  <a:schemeClr val="tx1"/>
                </a:solidFill>
              </a:rPr>
              <a:t>by email </a:t>
            </a:r>
            <a:r>
              <a:rPr lang="en-US" sz="2000" b="1" dirty="0">
                <a:solidFill>
                  <a:schemeClr val="tx1"/>
                </a:solidFill>
              </a:rPr>
              <a:t>that you have spoken </a:t>
            </a:r>
            <a:r>
              <a:rPr lang="cs-CZ" sz="2000" b="1" dirty="0">
                <a:solidFill>
                  <a:schemeClr val="tx1"/>
                </a:solidFill>
              </a:rPr>
              <a:t>to </a:t>
            </a:r>
            <a:r>
              <a:rPr lang="en-US" sz="2000" b="1" dirty="0">
                <a:solidFill>
                  <a:schemeClr val="tx1"/>
                </a:solidFill>
              </a:rPr>
              <a:t>your staff</a:t>
            </a:r>
            <a:r>
              <a:rPr lang="cs-CZ" sz="2000" b="1" dirty="0">
                <a:solidFill>
                  <a:schemeClr val="tx1"/>
                </a:solidFill>
              </a:rPr>
              <a:t>. </a:t>
            </a:r>
            <a:endParaRPr lang="en-US" dirty="0"/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597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7" y="260648"/>
            <a:ext cx="2880320" cy="1143000"/>
          </a:xfrm>
        </p:spPr>
        <p:txBody>
          <a:bodyPr/>
          <a:lstStyle/>
          <a:p>
            <a:r>
              <a:rPr lang="en-US" dirty="0"/>
              <a:t>Sources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1944216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A. ASHLEY. Oxford Handbook of Commercial Correspondence. Oxford University Press 200</a:t>
            </a:r>
            <a:r>
              <a:rPr lang="cs-CZ" b="1" dirty="0">
                <a:solidFill>
                  <a:schemeClr val="tx1"/>
                </a:solidFill>
              </a:rPr>
              <a:t>7</a:t>
            </a:r>
          </a:p>
          <a:p>
            <a:r>
              <a:rPr lang="en-GB" b="1" dirty="0">
                <a:solidFill>
                  <a:schemeClr val="tx1"/>
                </a:solidFill>
              </a:rPr>
              <a:t>A. ASHLEY. Correspondence Workbook. Oxford University Press 2003 </a:t>
            </a:r>
          </a:p>
        </p:txBody>
      </p:sp>
    </p:spTree>
    <p:extLst>
      <p:ext uri="{BB962C8B-B14F-4D97-AF65-F5344CB8AC3E}">
        <p14:creationId xmlns:p14="http://schemas.microsoft.com/office/powerpoint/2010/main" val="384781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96</TotalTime>
  <Words>274</Words>
  <Application>Microsoft Office PowerPoint</Application>
  <PresentationFormat>Předvádění na obrazovce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Palatino Linotype</vt:lpstr>
      <vt:lpstr>Exekutivní</vt:lpstr>
      <vt:lpstr>Memos</vt:lpstr>
      <vt:lpstr>Memos</vt:lpstr>
      <vt:lpstr>Layout</vt:lpstr>
      <vt:lpstr>Example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Čeřovská</dc:creator>
  <cp:lastModifiedBy>Markéta Čeřovská</cp:lastModifiedBy>
  <cp:revision>16</cp:revision>
  <dcterms:created xsi:type="dcterms:W3CDTF">2014-02-27T13:10:04Z</dcterms:created>
  <dcterms:modified xsi:type="dcterms:W3CDTF">2025-01-13T09:19:31Z</dcterms:modified>
</cp:coreProperties>
</file>